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0"/>
  </p:notesMasterIdLst>
  <p:handoutMasterIdLst>
    <p:handoutMasterId r:id="rId21"/>
  </p:handoutMasterIdLst>
  <p:sldIdLst>
    <p:sldId id="274" r:id="rId2"/>
    <p:sldId id="276" r:id="rId3"/>
    <p:sldId id="610" r:id="rId4"/>
    <p:sldId id="587" r:id="rId5"/>
    <p:sldId id="611" r:id="rId6"/>
    <p:sldId id="612" r:id="rId7"/>
    <p:sldId id="592" r:id="rId8"/>
    <p:sldId id="625" r:id="rId9"/>
    <p:sldId id="627" r:id="rId10"/>
    <p:sldId id="619" r:id="rId11"/>
    <p:sldId id="622" r:id="rId12"/>
    <p:sldId id="623" r:id="rId13"/>
    <p:sldId id="626" r:id="rId14"/>
    <p:sldId id="620" r:id="rId15"/>
    <p:sldId id="624" r:id="rId16"/>
    <p:sldId id="324" r:id="rId17"/>
    <p:sldId id="528" r:id="rId18"/>
    <p:sldId id="40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Компютърни програми и интерфейс" id="{F8F9833F-6FC8-435C-B14B-E7C733F5219D}">
          <p14:sldIdLst>
            <p14:sldId id="610"/>
            <p14:sldId id="587"/>
          </p14:sldIdLst>
        </p14:section>
        <p14:section name="Основни елементи на работния плот" id="{ECEDB838-D858-484D-A0E5-E196B3D83A58}">
          <p14:sldIdLst>
            <p14:sldId id="611"/>
            <p14:sldId id="612"/>
          </p14:sldIdLst>
        </p14:section>
        <p14:section name="Основни елементи на прозорците" id="{FF78C96D-2705-4081-93D6-FDF89C9A3D2B}">
          <p14:sldIdLst>
            <p14:sldId id="592"/>
            <p14:sldId id="625"/>
            <p14:sldId id="627"/>
          </p14:sldIdLst>
        </p14:section>
        <p14:section name="Елементи на диалоговите прозорци" id="{EA40DB58-5559-4557-A974-5B40CD4F2292}">
          <p14:sldIdLst>
            <p14:sldId id="619"/>
            <p14:sldId id="622"/>
            <p14:sldId id="623"/>
            <p14:sldId id="626"/>
            <p14:sldId id="620"/>
          </p14:sldIdLst>
        </p14:section>
        <p14:section name="Препоръки" id="{C083B180-62ED-444B-B3F6-383FD971E5C1}">
          <p14:sldIdLst>
            <p14:sldId id="624"/>
          </p14:sldIdLst>
        </p14:section>
        <p14:section name="Заключение" id="{10E03AB1-9AA8-4E86-9A64-D741901E50A2}">
          <p14:sldIdLst>
            <p14:sldId id="324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57" autoAdjust="0"/>
    <p:restoredTop sz="94609" autoAdjust="0"/>
  </p:normalViewPr>
  <p:slideViewPr>
    <p:cSldViewPr snapToGrid="0" showGuides="1">
      <p:cViewPr varScale="1">
        <p:scale>
          <a:sx n="111" d="100"/>
          <a:sy n="111" d="100"/>
        </p:scale>
        <p:origin x="248" y="107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26.07.23 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5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3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87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37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472EA18C-4C17-4B25-8D51-42217A2C27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07191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7/26/23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7/26/23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7/26/23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7/26/23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7/26/23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7/26/23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7/26/23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068" y="1474404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Елементи на работния плот и прозорците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18" y="446261"/>
            <a:ext cx="11283094" cy="882654"/>
          </a:xfrm>
        </p:spPr>
        <p:txBody>
          <a:bodyPr>
            <a:noAutofit/>
          </a:bodyPr>
          <a:lstStyle/>
          <a:p>
            <a:r>
              <a:rPr lang="bg-BG" sz="4200" dirty="0"/>
              <a:t>Диалог на потребителите с компютърни приложения</a:t>
            </a:r>
            <a:endParaRPr lang="en-US" sz="42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103" y="2414029"/>
            <a:ext cx="5279232" cy="2969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CA85AE-5250-A8AC-6F10-5B274D502BD9}"/>
              </a:ext>
            </a:extLst>
          </p:cNvPr>
          <p:cNvSpPr txBox="1"/>
          <p:nvPr/>
        </p:nvSpPr>
        <p:spPr>
          <a:xfrm>
            <a:off x="204355" y="2565783"/>
            <a:ext cx="5390059" cy="140638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600" dirty="0" err="1"/>
              <a:t>T</a:t>
            </a:r>
            <a:r>
              <a:rPr lang="en-US" sz="3600" dirty="0"/>
              <a:t>ODO:</a:t>
            </a:r>
            <a:r>
              <a:rPr lang="bg-BG" sz="3600" dirty="0"/>
              <a:t> Да се измести надясно </a:t>
            </a:r>
            <a:r>
              <a:rPr lang="en-US" sz="3600" dirty="0"/>
              <a:t>wizard-</a:t>
            </a:r>
            <a:r>
              <a:rPr lang="bg-BG" sz="3600"/>
              <a:t>а</a:t>
            </a:r>
            <a:endParaRPr lang="en-BG" sz="3600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962" y="4954176"/>
            <a:ext cx="11756725" cy="7680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5400" dirty="0"/>
              <a:t>Елементи на диалоговите прозорците</a:t>
            </a:r>
            <a:endParaRPr lang="en-US" sz="5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7" y="5722260"/>
            <a:ext cx="10961783" cy="675365"/>
          </a:xfrm>
        </p:spPr>
        <p:txBody>
          <a:bodyPr/>
          <a:lstStyle/>
          <a:p>
            <a:r>
              <a:rPr lang="bg-BG" sz="3600" dirty="0"/>
              <a:t>Радиобутон, текстово поле, отметка, бутон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40" y="560959"/>
            <a:ext cx="5994316" cy="4191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023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Картина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95" y="1950853"/>
            <a:ext cx="7209145" cy="455715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25"/>
            <a:ext cx="9833271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Елементи на диалоговия прозорец – Пример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8869680" y="1335024"/>
            <a:ext cx="2605144" cy="585215"/>
          </a:xfrm>
          <a:prstGeom prst="wedgeRoundRectCallout">
            <a:avLst>
              <a:gd name="adj1" fmla="val -49730"/>
              <a:gd name="adj2" fmla="val 1207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Текстово поле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10432457" y="5266944"/>
            <a:ext cx="1575047" cy="512064"/>
          </a:xfrm>
          <a:prstGeom prst="wedgeRoundRectCallout">
            <a:avLst>
              <a:gd name="adj1" fmla="val -147600"/>
              <a:gd name="adj2" fmla="val 1066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190405" y="3937547"/>
            <a:ext cx="2645399" cy="1461803"/>
          </a:xfrm>
          <a:prstGeom prst="wedgeRoundRectCallout">
            <a:avLst>
              <a:gd name="adj1" fmla="val 103677"/>
              <a:gd name="adj2" fmla="val 541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Комбинирана кутия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ComboBox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4756576" y="1337173"/>
            <a:ext cx="1932792" cy="583066"/>
          </a:xfrm>
          <a:prstGeom prst="wedgeRoundRectCallout">
            <a:avLst>
              <a:gd name="adj1" fmla="val -99707"/>
              <a:gd name="adj2" fmla="val 718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10432457" y="3783411"/>
            <a:ext cx="1575047" cy="892037"/>
          </a:xfrm>
          <a:prstGeom prst="wedgeRoundRectCallout">
            <a:avLst>
              <a:gd name="adj1" fmla="val -100713"/>
              <a:gd name="adj2" fmla="val 170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Работна област</a:t>
            </a:r>
          </a:p>
        </p:txBody>
      </p:sp>
      <p:sp>
        <p:nvSpPr>
          <p:cNvPr id="6" name="Закръглено правоъгълно изнесено означение 11">
            <a:extLst>
              <a:ext uri="{FF2B5EF4-FFF2-40B4-BE49-F238E27FC236}">
                <a16:creationId xmlns:a16="http://schemas.microsoft.com/office/drawing/2014/main" id="{BF5BF4F0-C7DA-046E-5070-E601590FA62E}"/>
              </a:ext>
            </a:extLst>
          </p:cNvPr>
          <p:cNvSpPr/>
          <p:nvPr/>
        </p:nvSpPr>
        <p:spPr bwMode="auto">
          <a:xfrm>
            <a:off x="10420187" y="5266944"/>
            <a:ext cx="1575047" cy="512064"/>
          </a:xfrm>
          <a:prstGeom prst="wedgeRoundRectCallout">
            <a:avLst>
              <a:gd name="adj1" fmla="val -77592"/>
              <a:gd name="adj2" fmla="val 1136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Бутони</a:t>
            </a:r>
          </a:p>
        </p:txBody>
      </p:sp>
    </p:spTree>
    <p:extLst>
      <p:ext uri="{BB962C8B-B14F-4D97-AF65-F5344CB8AC3E}">
        <p14:creationId xmlns:p14="http://schemas.microsoft.com/office/powerpoint/2010/main" val="78570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4" grpId="0" animBg="1"/>
      <p:bldP spid="16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09" y="122561"/>
            <a:ext cx="9936190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Елементи на диалоговия прозорец – Пример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09" y="1959760"/>
            <a:ext cx="6561301" cy="45918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177688" y="2058321"/>
            <a:ext cx="2526340" cy="572500"/>
          </a:xfrm>
          <a:prstGeom prst="wedgeRoundRectCallout">
            <a:avLst>
              <a:gd name="adj1" fmla="val 64959"/>
              <a:gd name="adj2" fmla="val 1083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Текстово поле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9696452" y="4424511"/>
            <a:ext cx="1627632" cy="512064"/>
          </a:xfrm>
          <a:prstGeom prst="wedgeRoundRectCallout">
            <a:avLst>
              <a:gd name="adj1" fmla="val -276184"/>
              <a:gd name="adj2" fmla="val 655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Отметки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177688" y="3574728"/>
            <a:ext cx="2514480" cy="1028050"/>
          </a:xfrm>
          <a:prstGeom prst="wedgeRoundRectCallout">
            <a:avLst>
              <a:gd name="adj1" fmla="val 65732"/>
              <a:gd name="adj2" fmla="val 403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Навигационен екран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190405" y="1313311"/>
            <a:ext cx="1932792" cy="572500"/>
          </a:xfrm>
          <a:prstGeom prst="wedgeRoundRectCallout">
            <a:avLst>
              <a:gd name="adj1" fmla="val 92406"/>
              <a:gd name="adj2" fmla="val 740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9619936" y="3594977"/>
            <a:ext cx="2394376" cy="493776"/>
          </a:xfrm>
          <a:prstGeom prst="wedgeRoundRectCallout">
            <a:avLst>
              <a:gd name="adj1" fmla="val -176376"/>
              <a:gd name="adj2" fmla="val 812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9696452" y="5210055"/>
            <a:ext cx="1416714" cy="493776"/>
          </a:xfrm>
          <a:prstGeom prst="wedgeRoundRectCallout">
            <a:avLst>
              <a:gd name="adj1" fmla="val -188207"/>
              <a:gd name="adj2" fmla="val 671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</a:t>
            </a:r>
          </a:p>
        </p:txBody>
      </p:sp>
      <p:sp>
        <p:nvSpPr>
          <p:cNvPr id="6" name="Закръглено правоъгълно изнесено означение 15">
            <a:extLst>
              <a:ext uri="{FF2B5EF4-FFF2-40B4-BE49-F238E27FC236}">
                <a16:creationId xmlns:a16="http://schemas.microsoft.com/office/drawing/2014/main" id="{46DF6804-B35C-12F3-AFF0-D52E7AB75292}"/>
              </a:ext>
            </a:extLst>
          </p:cNvPr>
          <p:cNvSpPr/>
          <p:nvPr/>
        </p:nvSpPr>
        <p:spPr bwMode="auto">
          <a:xfrm>
            <a:off x="9619936" y="3574728"/>
            <a:ext cx="2394376" cy="493776"/>
          </a:xfrm>
          <a:prstGeom prst="wedgeRoundRectCallout">
            <a:avLst>
              <a:gd name="adj1" fmla="val -177522"/>
              <a:gd name="adj2" fmla="val -946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Радиобутони</a:t>
            </a:r>
          </a:p>
        </p:txBody>
      </p:sp>
    </p:spTree>
    <p:extLst>
      <p:ext uri="{BB962C8B-B14F-4D97-AF65-F5344CB8AC3E}">
        <p14:creationId xmlns:p14="http://schemas.microsoft.com/office/powerpoint/2010/main" val="327959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458410"/>
            <a:ext cx="8545632" cy="474562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Бутон за избор </a:t>
            </a:r>
            <a:r>
              <a:rPr lang="bg-BG" dirty="0"/>
              <a:t>–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избира обекти на екрана (по подразбиране левия бутон). </a:t>
            </a:r>
          </a:p>
          <a:p>
            <a:pPr>
              <a:spcBef>
                <a:spcPts val="2500"/>
              </a:spcBef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Бутон за опции </a:t>
            </a:r>
            <a:r>
              <a:rPr lang="bg-BG" dirty="0"/>
              <a:t>– отваря контекстното меню (по подразбиране десен бутон). </a:t>
            </a:r>
          </a:p>
          <a:p>
            <a:pPr>
              <a:spcBef>
                <a:spcPts val="2500"/>
              </a:spcBef>
              <a:buClr>
                <a:schemeClr val="tx1"/>
              </a:buClr>
            </a:pPr>
            <a:r>
              <a:rPr lang="bg-BG" dirty="0"/>
              <a:t>Бутоните на мишката може да </a:t>
            </a:r>
            <a:r>
              <a:rPr lang="bg-BG" b="1" dirty="0">
                <a:solidFill>
                  <a:schemeClr val="bg1"/>
                </a:solidFill>
              </a:rPr>
              <a:t>разменят</a:t>
            </a:r>
            <a:r>
              <a:rPr lang="bg-BG" dirty="0"/>
              <a:t> функциите си за удобство при работа с </a:t>
            </a:r>
            <a:r>
              <a:rPr lang="bg-BG" b="1" dirty="0">
                <a:solidFill>
                  <a:schemeClr val="bg1"/>
                </a:solidFill>
              </a:rPr>
              <a:t>лява</a:t>
            </a:r>
            <a:r>
              <a:rPr lang="bg-BG" dirty="0"/>
              <a:t> или </a:t>
            </a:r>
            <a:r>
              <a:rPr lang="bg-BG" b="1" dirty="0">
                <a:solidFill>
                  <a:schemeClr val="bg1"/>
                </a:solidFill>
              </a:rPr>
              <a:t>дясна</a:t>
            </a:r>
            <a:r>
              <a:rPr lang="bg-BG" dirty="0"/>
              <a:t> ръка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мишката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69F7C-524E-87A8-24E1-F122FD514E07}"/>
              </a:ext>
            </a:extLst>
          </p:cNvPr>
          <p:cNvSpPr txBox="1"/>
          <p:nvPr/>
        </p:nvSpPr>
        <p:spPr>
          <a:xfrm>
            <a:off x="8851784" y="2931247"/>
            <a:ext cx="3035416" cy="140638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600" dirty="0" err="1"/>
              <a:t>T</a:t>
            </a:r>
            <a:r>
              <a:rPr lang="en-US" sz="3600" dirty="0"/>
              <a:t>ODO: </a:t>
            </a:r>
            <a:r>
              <a:rPr lang="bg-BG" sz="3600" dirty="0"/>
              <a:t>добави снимка</a:t>
            </a:r>
            <a:endParaRPr lang="en-BG" sz="3600" dirty="0"/>
          </a:p>
        </p:txBody>
      </p:sp>
    </p:spTree>
    <p:extLst>
      <p:ext uri="{BB962C8B-B14F-4D97-AF65-F5344CB8AC3E}">
        <p14:creationId xmlns:p14="http://schemas.microsoft.com/office/powerpoint/2010/main" val="160820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631236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Контекстно меню </a:t>
            </a:r>
            <a:r>
              <a:rPr lang="bg-BG" dirty="0"/>
              <a:t>– предлага	 възможни действия с избрания в момента обект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bg-BG" dirty="0"/>
              <a:t>Отваряне на контекстното меню: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С бутон за опции на мишката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С клавиша, разположен между десен </a:t>
            </a:r>
            <a:r>
              <a:rPr lang="en-US" b="1" dirty="0"/>
              <a:t>Alt</a:t>
            </a:r>
            <a:r>
              <a:rPr lang="en-US" dirty="0"/>
              <a:t> </a:t>
            </a:r>
            <a:r>
              <a:rPr lang="bg-BG" dirty="0"/>
              <a:t>и десен</a:t>
            </a:r>
            <a:r>
              <a:rPr lang="en-US" dirty="0"/>
              <a:t> </a:t>
            </a:r>
            <a:r>
              <a:rPr lang="en-US" b="1" dirty="0"/>
              <a:t>Ctrl</a:t>
            </a:r>
            <a:endParaRPr lang="bg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Контекстно меню</a:t>
            </a:r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586" y="4654199"/>
            <a:ext cx="3731254" cy="1356820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770" y="1775447"/>
            <a:ext cx="4154885" cy="19891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524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45" y="2369241"/>
            <a:ext cx="7538970" cy="424067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Изключвайте компютъра </a:t>
            </a:r>
            <a:r>
              <a:rPr lang="bg-BG" dirty="0"/>
              <a:t>с указаната команда, а не с прекъсване на захранването!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Изключване на компютъра</a:t>
            </a:r>
            <a:endParaRPr lang="en-US" dirty="0"/>
          </a:p>
        </p:txBody>
      </p:sp>
      <p:sp>
        <p:nvSpPr>
          <p:cNvPr id="3" name="Закръглено правоъгълно изнесено означение 2"/>
          <p:cNvSpPr/>
          <p:nvPr/>
        </p:nvSpPr>
        <p:spPr bwMode="auto">
          <a:xfrm>
            <a:off x="8118238" y="3136739"/>
            <a:ext cx="3977306" cy="1646276"/>
          </a:xfrm>
          <a:prstGeom prst="wedgeRoundRectCallout">
            <a:avLst>
              <a:gd name="adj1" fmla="val -104848"/>
              <a:gd name="adj2" fmla="val 1067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Натисни бутона:</a:t>
            </a:r>
          </a:p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Захранване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след това</a:t>
            </a:r>
          </a:p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Изключване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748E89-0A22-E92E-27E2-E69B49475E50}"/>
              </a:ext>
            </a:extLst>
          </p:cNvPr>
          <p:cNvSpPr txBox="1"/>
          <p:nvPr/>
        </p:nvSpPr>
        <p:spPr>
          <a:xfrm>
            <a:off x="204355" y="2565783"/>
            <a:ext cx="5390059" cy="262517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600" dirty="0" err="1"/>
              <a:t>T</a:t>
            </a:r>
            <a:r>
              <a:rPr lang="en-US" sz="3600" dirty="0"/>
              <a:t>ODO: </a:t>
            </a:r>
            <a:r>
              <a:rPr lang="bg-BG" sz="3600" dirty="0"/>
              <a:t>смяна на </a:t>
            </a:r>
            <a:r>
              <a:rPr lang="bg-BG" sz="3600" dirty="0" err="1"/>
              <a:t>скрийншота</a:t>
            </a:r>
            <a:r>
              <a:rPr lang="bg-BG" sz="3600" dirty="0"/>
              <a:t> – да се виждат трите опции за изключване</a:t>
            </a:r>
            <a:endParaRPr lang="en-BG" sz="3600" dirty="0"/>
          </a:p>
        </p:txBody>
      </p:sp>
    </p:spTree>
    <p:extLst>
      <p:ext uri="{BB962C8B-B14F-4D97-AF65-F5344CB8AC3E}">
        <p14:creationId xmlns:p14="http://schemas.microsoft.com/office/powerpoint/2010/main" val="362218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086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262505" y="1329756"/>
            <a:ext cx="11735168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981084" y="1626490"/>
            <a:ext cx="10339830" cy="4705489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73" indent="-457200"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</a:pPr>
            <a:r>
              <a:rPr lang="bg-BG" sz="3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Потребителски интерфейс ==</a:t>
            </a:r>
            <a:r>
              <a:rPr lang="bg-BG" sz="3800" dirty="0">
                <a:solidFill>
                  <a:schemeClr val="bg2"/>
                </a:solidFill>
              </a:rPr>
              <a:t> система за </a:t>
            </a:r>
            <a:br>
              <a:rPr lang="en-US" sz="3800" dirty="0">
                <a:solidFill>
                  <a:schemeClr val="bg2"/>
                </a:solidFill>
              </a:rPr>
            </a:br>
            <a:r>
              <a:rPr lang="bg-BG" sz="3800" dirty="0">
                <a:solidFill>
                  <a:schemeClr val="bg2"/>
                </a:solidFill>
              </a:rPr>
              <a:t>общуване с КС</a:t>
            </a:r>
          </a:p>
          <a:p>
            <a:pPr marL="514373" indent="-571500"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</a:pPr>
            <a:r>
              <a:rPr lang="bg-BG" sz="3800" dirty="0">
                <a:solidFill>
                  <a:schemeClr val="bg2"/>
                </a:solidFill>
              </a:rPr>
              <a:t>Основни елементи: работен плот, прозорци и </a:t>
            </a:r>
            <a:br>
              <a:rPr lang="en-US" sz="3800" dirty="0">
                <a:solidFill>
                  <a:schemeClr val="bg2"/>
                </a:solidFill>
              </a:rPr>
            </a:br>
            <a:r>
              <a:rPr lang="bg-BG" sz="3800" dirty="0">
                <a:solidFill>
                  <a:schemeClr val="bg2"/>
                </a:solidFill>
              </a:rPr>
              <a:t>диалогови прозорци </a:t>
            </a:r>
          </a:p>
          <a:p>
            <a:pPr marL="514373" indent="-571500"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</a:pPr>
            <a:r>
              <a:rPr lang="bg-BG" altLang="ko-KR" sz="3800" dirty="0">
                <a:solidFill>
                  <a:schemeClr val="bg2"/>
                </a:solidFill>
              </a:rPr>
              <a:t>Компоненти на прозорците: менюта, бутони,</a:t>
            </a:r>
            <a:r>
              <a:rPr lang="en-US" altLang="ko-KR" sz="3800" dirty="0">
                <a:solidFill>
                  <a:schemeClr val="bg2"/>
                </a:solidFill>
              </a:rPr>
              <a:t> </a:t>
            </a:r>
            <a:r>
              <a:rPr lang="bg-BG" altLang="ko-KR" sz="3800" dirty="0">
                <a:solidFill>
                  <a:schemeClr val="bg2"/>
                </a:solidFill>
              </a:rPr>
              <a:t>текстови полета, плъзгачи и др.</a:t>
            </a:r>
            <a:endParaRPr lang="ko-KR" altLang="en-US" sz="3800" dirty="0">
              <a:solidFill>
                <a:schemeClr val="bg2"/>
              </a:solidFill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310E1F5C-7C9B-47AD-B0CD-008D7E9BCB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461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22544" y="1371604"/>
            <a:ext cx="8182463" cy="5334437"/>
          </a:xfrm>
        </p:spPr>
        <p:txBody>
          <a:bodyPr>
            <a:normAutofit/>
          </a:bodyPr>
          <a:lstStyle/>
          <a:p>
            <a:r>
              <a:rPr lang="bg-BG" sz="3600" dirty="0"/>
              <a:t>Как </a:t>
            </a:r>
            <a:r>
              <a:rPr lang="bg-BG" sz="3600" b="1" dirty="0">
                <a:solidFill>
                  <a:schemeClr val="bg1"/>
                </a:solidFill>
              </a:rPr>
              <a:t>общуваме</a:t>
            </a:r>
            <a:r>
              <a:rPr lang="bg-BG" sz="3600" dirty="0"/>
              <a:t> с компютъра?</a:t>
            </a:r>
          </a:p>
          <a:p>
            <a:pPr marL="1047439" lvl="1" indent="-571500"/>
            <a:r>
              <a:rPr lang="bg-BG" sz="3400" dirty="0"/>
              <a:t>Операционна система</a:t>
            </a:r>
          </a:p>
          <a:p>
            <a:pPr marL="1047439" lvl="1" indent="-571500"/>
            <a:r>
              <a:rPr lang="bg-BG" sz="3400" dirty="0"/>
              <a:t>Потребителски интерфейс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Основни елементи на:</a:t>
            </a:r>
            <a:endParaRPr lang="en-US" sz="36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400" dirty="0"/>
              <a:t>Работния плот</a:t>
            </a:r>
            <a:endParaRPr lang="en-US" sz="34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200" dirty="0"/>
              <a:t>Прозорците</a:t>
            </a:r>
            <a:endParaRPr lang="en-US" sz="32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600" dirty="0"/>
              <a:t>Диалоговите прозорци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016845"/>
            <a:ext cx="10961783" cy="768084"/>
          </a:xfrm>
        </p:spPr>
        <p:txBody>
          <a:bodyPr/>
          <a:lstStyle/>
          <a:p>
            <a:r>
              <a:rPr lang="bg-BG" sz="5400" dirty="0"/>
              <a:t>Как общуваме с компютъра?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8" y="5789440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/>
              <a:t>Операционна система и интерфейс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813" y="407151"/>
            <a:ext cx="7590371" cy="426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429993"/>
            <a:ext cx="9929724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Компютърна програма </a:t>
            </a:r>
            <a:r>
              <a:rPr lang="bg-BG" sz="3400" dirty="0"/>
              <a:t>– последователност от </a:t>
            </a:r>
            <a:r>
              <a:rPr lang="bg-BG" sz="3400" b="1" dirty="0">
                <a:solidFill>
                  <a:schemeClr val="bg1"/>
                </a:solidFill>
              </a:rPr>
              <a:t>инструкции</a:t>
            </a:r>
            <a:r>
              <a:rPr lang="bg-BG" sz="3400" dirty="0"/>
              <a:t> за решаване на проблем от компютъра</a:t>
            </a:r>
          </a:p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Операционна система </a:t>
            </a:r>
            <a:r>
              <a:rPr lang="bg-BG" sz="3400" dirty="0"/>
              <a:t>(системен софтуер) – управлява всички компоненти на КС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Потребителски интерфейс</a:t>
            </a:r>
            <a:r>
              <a:rPr lang="bg-BG" dirty="0"/>
              <a:t>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система, която позволява </a:t>
            </a:r>
            <a:r>
              <a:rPr lang="bg-BG" sz="3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взаимодействие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 между </a:t>
            </a:r>
            <a:r>
              <a:rPr lang="bg-BG" sz="3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човека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bg-BG" sz="3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компютъра</a:t>
            </a:r>
            <a:endParaRPr lang="en-US" sz="3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sz="4000" dirty="0"/>
              <a:t>Как общуваме с компютъра?</a:t>
            </a:r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33425"/>
            <a:ext cx="10961783" cy="768084"/>
          </a:xfrm>
        </p:spPr>
        <p:txBody>
          <a:bodyPr/>
          <a:lstStyle/>
          <a:p>
            <a:r>
              <a:rPr lang="bg-BG" dirty="0"/>
              <a:t>Елементи на началния екран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92949"/>
            <a:ext cx="10961783" cy="675365"/>
          </a:xfrm>
        </p:spPr>
        <p:txBody>
          <a:bodyPr/>
          <a:lstStyle/>
          <a:p>
            <a:r>
              <a:rPr lang="bg-BG" dirty="0"/>
              <a:t>Работен плот и лента на задачите</a:t>
            </a: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84" y="453973"/>
            <a:ext cx="7328027" cy="4121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Картина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296" y="1374042"/>
            <a:ext cx="7692882" cy="432724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Начален екран или работен плот (</a:t>
            </a:r>
            <a:r>
              <a:rPr lang="en-US" dirty="0"/>
              <a:t>Desktop</a:t>
            </a:r>
            <a:r>
              <a:rPr lang="bg-BG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9797444" y="3604784"/>
            <a:ext cx="2197790" cy="1379592"/>
          </a:xfrm>
          <a:prstGeom prst="wedgeRoundRectCallout">
            <a:avLst>
              <a:gd name="adj1" fmla="val -64643"/>
              <a:gd name="adj2" fmla="val 8225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Програми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фонов режим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190402" y="1936376"/>
            <a:ext cx="2014916" cy="923255"/>
          </a:xfrm>
          <a:prstGeom prst="wedgeRoundRectCallout">
            <a:avLst>
              <a:gd name="adj1" fmla="val 61854"/>
              <a:gd name="adj2" fmla="val -227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Икони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програми</a:t>
            </a:r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190402" y="3762296"/>
            <a:ext cx="2177894" cy="532284"/>
          </a:xfrm>
          <a:prstGeom prst="wedgeRoundRectCallout">
            <a:avLst>
              <a:gd name="adj1" fmla="val 160579"/>
              <a:gd name="adj2" fmla="val 1541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Старт меню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4105835" y="5906652"/>
            <a:ext cx="1759381" cy="459692"/>
          </a:xfrm>
          <a:prstGeom prst="wedgeRoundRectCallout">
            <a:avLst>
              <a:gd name="adj1" fmla="val 37060"/>
              <a:gd name="adj2" fmla="val -1029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Търсачка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7617898" y="5838912"/>
            <a:ext cx="3948514" cy="595172"/>
          </a:xfrm>
          <a:prstGeom prst="wedgeRoundRectCallout">
            <a:avLst>
              <a:gd name="adj1" fmla="val -73563"/>
              <a:gd name="adj2" fmla="val -7122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Икони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бърз достъп</a:t>
            </a:r>
          </a:p>
        </p:txBody>
      </p:sp>
    </p:spTree>
    <p:extLst>
      <p:ext uri="{BB962C8B-B14F-4D97-AF65-F5344CB8AC3E}">
        <p14:creationId xmlns:p14="http://schemas.microsoft.com/office/powerpoint/2010/main" val="339156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7" y="4738854"/>
            <a:ext cx="10961783" cy="768084"/>
          </a:xfrm>
        </p:spPr>
        <p:txBody>
          <a:bodyPr/>
          <a:lstStyle/>
          <a:p>
            <a:r>
              <a:rPr lang="bg-BG" dirty="0"/>
              <a:t>Основни елементи на прозорците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656" y="5658252"/>
            <a:ext cx="11436683" cy="675365"/>
          </a:xfrm>
        </p:spPr>
        <p:txBody>
          <a:bodyPr/>
          <a:lstStyle/>
          <a:p>
            <a:r>
              <a:rPr lang="bg-BG" sz="4000" dirty="0"/>
              <a:t>Менюта, ленти, бутони, плъзгачи, области и екрани 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1338822"/>
            <a:ext cx="2324100" cy="2638425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071" y="720572"/>
            <a:ext cx="6203852" cy="3763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27" y="1820614"/>
            <a:ext cx="6524625" cy="44577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Основни елементи на прозореца(1)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261178" y="1412244"/>
            <a:ext cx="1932792" cy="493776"/>
          </a:xfrm>
          <a:prstGeom prst="wedgeRoundRectCallout">
            <a:avLst>
              <a:gd name="adj1" fmla="val 96388"/>
              <a:gd name="adj2" fmla="val 579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9597803" y="1243171"/>
            <a:ext cx="1365161" cy="585558"/>
          </a:xfrm>
          <a:prstGeom prst="wedgeRoundRectCallout">
            <a:avLst>
              <a:gd name="adj1" fmla="val -89309"/>
              <a:gd name="adj2" fmla="val 531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Бутони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261178" y="2127302"/>
            <a:ext cx="1758462" cy="493776"/>
          </a:xfrm>
          <a:prstGeom prst="wedgeRoundRectCallout">
            <a:avLst>
              <a:gd name="adj1" fmla="val 105567"/>
              <a:gd name="adj2" fmla="val 523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Меню</a:t>
            </a: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9597803" y="1982992"/>
            <a:ext cx="2034403" cy="912298"/>
          </a:xfrm>
          <a:prstGeom prst="wedgeRoundRectCallout">
            <a:avLst>
              <a:gd name="adj1" fmla="val -129624"/>
              <a:gd name="adj2" fmla="val 113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с менюта</a:t>
            </a: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261179" y="3607977"/>
            <a:ext cx="2630648" cy="1004919"/>
          </a:xfrm>
          <a:prstGeom prst="wedgeRoundRectCallout">
            <a:avLst>
              <a:gd name="adj1" fmla="val 56847"/>
              <a:gd name="adj2" fmla="val 195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Навигационен екран</a:t>
            </a:r>
          </a:p>
        </p:txBody>
      </p:sp>
      <p:sp>
        <p:nvSpPr>
          <p:cNvPr id="18" name="Закръглено правоъгълно изнесено означение 17"/>
          <p:cNvSpPr/>
          <p:nvPr/>
        </p:nvSpPr>
        <p:spPr bwMode="auto">
          <a:xfrm>
            <a:off x="9416452" y="5009594"/>
            <a:ext cx="2750550" cy="585558"/>
          </a:xfrm>
          <a:prstGeom prst="wedgeRoundRectCallout">
            <a:avLst>
              <a:gd name="adj1" fmla="val -68219"/>
              <a:gd name="adj2" fmla="val -668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Работна област</a:t>
            </a:r>
          </a:p>
        </p:txBody>
      </p:sp>
      <p:sp>
        <p:nvSpPr>
          <p:cNvPr id="19" name="Закръглено правоъгълно изнесено означение 18"/>
          <p:cNvSpPr/>
          <p:nvPr/>
        </p:nvSpPr>
        <p:spPr bwMode="auto">
          <a:xfrm>
            <a:off x="9602347" y="3207143"/>
            <a:ext cx="1513917" cy="669005"/>
          </a:xfrm>
          <a:prstGeom prst="wedgeRoundRectCallout">
            <a:avLst>
              <a:gd name="adj1" fmla="val -65922"/>
              <a:gd name="adj2" fmla="val 950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Плъзгач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216768" y="5114110"/>
            <a:ext cx="2238966" cy="882654"/>
          </a:xfrm>
          <a:prstGeom prst="wedgeRoundRectCallout">
            <a:avLst>
              <a:gd name="adj1" fmla="val 71407"/>
              <a:gd name="adj2" fmla="val 623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Ред за съобщения</a:t>
            </a:r>
          </a:p>
        </p:txBody>
      </p:sp>
      <p:sp>
        <p:nvSpPr>
          <p:cNvPr id="8" name="Закръглен правоъгълник 7"/>
          <p:cNvSpPr/>
          <p:nvPr/>
        </p:nvSpPr>
        <p:spPr bwMode="auto">
          <a:xfrm>
            <a:off x="4037428" y="2242984"/>
            <a:ext cx="3854547" cy="392314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33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2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64" y="1538047"/>
            <a:ext cx="7712516" cy="49041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Основни елементи на прозореца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3064802" y="1247899"/>
            <a:ext cx="2303011" cy="1248014"/>
          </a:xfrm>
          <a:prstGeom prst="wedgeRoundRectCallout">
            <a:avLst>
              <a:gd name="adj1" fmla="val 76918"/>
              <a:gd name="adj2" fmla="val -155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Скриване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прозореца</a:t>
            </a:r>
          </a:p>
        </p:txBody>
      </p:sp>
      <p:sp>
        <p:nvSpPr>
          <p:cNvPr id="21" name="Закръглено правоъгълно изнесено означение 20"/>
          <p:cNvSpPr/>
          <p:nvPr/>
        </p:nvSpPr>
        <p:spPr bwMode="auto">
          <a:xfrm>
            <a:off x="8580599" y="1538047"/>
            <a:ext cx="3494859" cy="1047702"/>
          </a:xfrm>
          <a:prstGeom prst="wedgeRoundRectCallout">
            <a:avLst>
              <a:gd name="adj1" fmla="val -99707"/>
              <a:gd name="adj2" fmla="val -374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Показва прозореца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целия екран</a:t>
            </a:r>
          </a:p>
        </p:txBody>
      </p:sp>
      <p:sp>
        <p:nvSpPr>
          <p:cNvPr id="22" name="Закръглено правоъгълно изнесено означение 21"/>
          <p:cNvSpPr/>
          <p:nvPr/>
        </p:nvSpPr>
        <p:spPr bwMode="auto">
          <a:xfrm>
            <a:off x="8023411" y="4101455"/>
            <a:ext cx="4052047" cy="1609063"/>
          </a:xfrm>
          <a:prstGeom prst="wedgeRoundRectCallout">
            <a:avLst>
              <a:gd name="adj1" fmla="val -53925"/>
              <a:gd name="adj2" fmla="val -900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Предлага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подредби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размери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прозореца</a:t>
            </a:r>
          </a:p>
        </p:txBody>
      </p:sp>
    </p:spTree>
    <p:extLst>
      <p:ext uri="{BB962C8B-B14F-4D97-AF65-F5344CB8AC3E}">
        <p14:creationId xmlns:p14="http://schemas.microsoft.com/office/powerpoint/2010/main" val="285303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5905</TotalTime>
  <Words>565</Words>
  <Application>Microsoft Macintosh PowerPoint</Application>
  <PresentationFormat>Widescreen</PresentationFormat>
  <Paragraphs>115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Consolas</vt:lpstr>
      <vt:lpstr>Wingdings</vt:lpstr>
      <vt:lpstr>Wingdings 2</vt:lpstr>
      <vt:lpstr>1_SoftUni3_1</vt:lpstr>
      <vt:lpstr>Диалог на потребителите с компютърни приложения</vt:lpstr>
      <vt:lpstr>Съдържание</vt:lpstr>
      <vt:lpstr>PowerPoint Presentation</vt:lpstr>
      <vt:lpstr>Как общуваме с компютъра?</vt:lpstr>
      <vt:lpstr>PowerPoint Presentation</vt:lpstr>
      <vt:lpstr>Начален екран или работен плот (Desktop)</vt:lpstr>
      <vt:lpstr>PowerPoint Presentation</vt:lpstr>
      <vt:lpstr>Основни елементи на прозореца(1)</vt:lpstr>
      <vt:lpstr>Основни елементи на прозореца (2)</vt:lpstr>
      <vt:lpstr>PowerPoint Presentation</vt:lpstr>
      <vt:lpstr>Елементи на диалоговия прозорец – Пример (1)</vt:lpstr>
      <vt:lpstr>Елементи на диалоговия прозорец – Пример (2)</vt:lpstr>
      <vt:lpstr>Работа с мишката</vt:lpstr>
      <vt:lpstr>Контекстно меню</vt:lpstr>
      <vt:lpstr>Изключване на компютъра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Drinka</cp:lastModifiedBy>
  <cp:revision>574</cp:revision>
  <dcterms:created xsi:type="dcterms:W3CDTF">2018-05-23T13:08:44Z</dcterms:created>
  <dcterms:modified xsi:type="dcterms:W3CDTF">2023-07-26T08:09:06Z</dcterms:modified>
  <cp:category>computer programming, programming</cp:category>
</cp:coreProperties>
</file>